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94" r:id="rId3"/>
    <p:sldId id="278" r:id="rId4"/>
    <p:sldId id="279" r:id="rId5"/>
    <p:sldId id="280" r:id="rId6"/>
    <p:sldId id="281" r:id="rId7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FFA7"/>
    <a:srgbClr val="66FF33"/>
    <a:srgbClr val="D6FFC9"/>
    <a:srgbClr val="B9FFA3"/>
    <a:srgbClr val="FFFFCC"/>
    <a:srgbClr val="CBECFD"/>
    <a:srgbClr val="FFF3F3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586" autoAdjust="0"/>
  </p:normalViewPr>
  <p:slideViewPr>
    <p:cSldViewPr snapToGrid="0" snapToObjects="1">
      <p:cViewPr>
        <p:scale>
          <a:sx n="70" d="100"/>
          <a:sy n="70" d="100"/>
        </p:scale>
        <p:origin x="-2016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</a:t>
          </a:r>
          <a:r>
            <a:rPr lang="en-ZA" sz="1800" b="1" smtClean="0">
              <a:latin typeface="Futura Md BT" panose="020B0602020204020303" pitchFamily="34" charset="0"/>
            </a:rPr>
            <a:t>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A66160D8-713A-416A-99B2-2E7954659CFA}" type="presOf" srcId="{97AC5849-DBA3-4490-97D0-497614889A9B}" destId="{A19471C5-63D2-42A3-BF3A-7D30636113F1}" srcOrd="0" destOrd="0" presId="urn:microsoft.com/office/officeart/2005/8/layout/process4"/>
    <dgm:cxn modelId="{F355E272-EC4B-4F03-B806-B3D0B356BCE7}" type="presOf" srcId="{C1A3A27D-4A8C-4DAD-A0C7-5EF26219D65B}" destId="{92CCB063-EC91-44E7-A15E-FF8A4C4DDC86}" srcOrd="0" destOrd="0" presId="urn:microsoft.com/office/officeart/2005/8/layout/process4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EFB2123B-F866-456B-A5D3-DCC912069527}" type="presOf" srcId="{6F5C4B9F-D09D-4FAF-AC9F-46B9A2CF75D6}" destId="{C24F73F5-020C-4D9E-A3C5-4C2BA88EFC25}" srcOrd="0" destOrd="0" presId="urn:microsoft.com/office/officeart/2005/8/layout/process4"/>
    <dgm:cxn modelId="{BBEDB102-9D92-4B7B-8E02-2CB8D78E1DB6}" type="presOf" srcId="{4CBF7E20-D64E-4E48-A472-65A1F5AF0988}" destId="{8EC21FBD-A0F6-4ED3-A6EE-0A269359EB7D}" srcOrd="0" destOrd="0" presId="urn:microsoft.com/office/officeart/2005/8/layout/process4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1EEE6B0B-F8B3-4975-BBF2-F1E2CA2713C6}" type="presOf" srcId="{896C3A8B-25EE-41A5-A1E2-2A779F3BAE3F}" destId="{CE847B37-6D19-43E3-9659-EF7C62624C23}" srcOrd="0" destOrd="0" presId="urn:microsoft.com/office/officeart/2005/8/layout/process4"/>
    <dgm:cxn modelId="{15CDBB75-47C7-41CC-9790-153FBA17F7E9}" type="presOf" srcId="{84B4CD7A-1476-43A1-89C7-1F11321FDED9}" destId="{684C944B-3E90-4D4E-8425-19E06C996C1F}" srcOrd="0" destOrd="0" presId="urn:microsoft.com/office/officeart/2005/8/layout/process4"/>
    <dgm:cxn modelId="{20D44C18-CD0B-4E96-998D-0F5B50A0EE62}" type="presOf" srcId="{E1E3DE66-05C7-4290-815D-84E598EFC8CB}" destId="{70AEE6A4-CEC1-4D17-B16E-A6AB76F82B57}" srcOrd="0" destOrd="0" presId="urn:microsoft.com/office/officeart/2005/8/layout/process4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0C19BBEA-9554-45DB-91AF-C1C9ADD5A6F6}" type="presOf" srcId="{9AED3A25-822F-4109-9147-762E40ADD92D}" destId="{BE226595-BDD5-4A89-9E52-91E0982E75EE}" srcOrd="0" destOrd="0" presId="urn:microsoft.com/office/officeart/2005/8/layout/process4"/>
    <dgm:cxn modelId="{CD01DE21-A2BC-4257-ABFB-24F2239679EF}" type="presParOf" srcId="{BE226595-BDD5-4A89-9E52-91E0982E75EE}" destId="{F6CA72E2-AEDB-4FF5-97F7-38CAB940D073}" srcOrd="0" destOrd="0" presId="urn:microsoft.com/office/officeart/2005/8/layout/process4"/>
    <dgm:cxn modelId="{03D3F1BB-B256-437E-9C38-BCCBC76F9736}" type="presParOf" srcId="{F6CA72E2-AEDB-4FF5-97F7-38CAB940D073}" destId="{70AEE6A4-CEC1-4D17-B16E-A6AB76F82B57}" srcOrd="0" destOrd="0" presId="urn:microsoft.com/office/officeart/2005/8/layout/process4"/>
    <dgm:cxn modelId="{59075278-7033-4FAE-A5BD-83D366C5E42B}" type="presParOf" srcId="{BE226595-BDD5-4A89-9E52-91E0982E75EE}" destId="{584F341E-D44E-406D-AD7D-E65E27EC4838}" srcOrd="1" destOrd="0" presId="urn:microsoft.com/office/officeart/2005/8/layout/process4"/>
    <dgm:cxn modelId="{7F8BE04E-9F46-48D7-A50C-A1E07FA024A2}" type="presParOf" srcId="{BE226595-BDD5-4A89-9E52-91E0982E75EE}" destId="{50670C99-2611-40F6-8A68-7C1EFD92F31D}" srcOrd="2" destOrd="0" presId="urn:microsoft.com/office/officeart/2005/8/layout/process4"/>
    <dgm:cxn modelId="{47500FDA-3BB6-4CBD-92F1-54FDE05C439E}" type="presParOf" srcId="{50670C99-2611-40F6-8A68-7C1EFD92F31D}" destId="{92CCB063-EC91-44E7-A15E-FF8A4C4DDC86}" srcOrd="0" destOrd="0" presId="urn:microsoft.com/office/officeart/2005/8/layout/process4"/>
    <dgm:cxn modelId="{09F91FE4-BF47-4432-B4AD-04ED00857CDB}" type="presParOf" srcId="{BE226595-BDD5-4A89-9E52-91E0982E75EE}" destId="{297CA12C-60B8-4C21-BCB1-54AD05DCE368}" srcOrd="3" destOrd="0" presId="urn:microsoft.com/office/officeart/2005/8/layout/process4"/>
    <dgm:cxn modelId="{300CED38-B652-4C0D-BAD5-104628E7A69C}" type="presParOf" srcId="{BE226595-BDD5-4A89-9E52-91E0982E75EE}" destId="{21BDCA20-281C-467D-B92C-5113DB390AA1}" srcOrd="4" destOrd="0" presId="urn:microsoft.com/office/officeart/2005/8/layout/process4"/>
    <dgm:cxn modelId="{A5259C8C-852B-4091-B59C-12E9328FA7EF}" type="presParOf" srcId="{21BDCA20-281C-467D-B92C-5113DB390AA1}" destId="{8EC21FBD-A0F6-4ED3-A6EE-0A269359EB7D}" srcOrd="0" destOrd="0" presId="urn:microsoft.com/office/officeart/2005/8/layout/process4"/>
    <dgm:cxn modelId="{FA93F4C9-91A4-4A18-9C19-C5E6C5440884}" type="presParOf" srcId="{BE226595-BDD5-4A89-9E52-91E0982E75EE}" destId="{5097D5B9-3430-4A07-9E40-D9E94BDEE240}" srcOrd="5" destOrd="0" presId="urn:microsoft.com/office/officeart/2005/8/layout/process4"/>
    <dgm:cxn modelId="{1398F977-9B25-44EB-96C1-0F3846C4E3A2}" type="presParOf" srcId="{BE226595-BDD5-4A89-9E52-91E0982E75EE}" destId="{2A495611-773A-4F51-9364-B1681ECA25FA}" srcOrd="6" destOrd="0" presId="urn:microsoft.com/office/officeart/2005/8/layout/process4"/>
    <dgm:cxn modelId="{692288A3-82CC-41BF-AC88-A0C3C343E7A2}" type="presParOf" srcId="{2A495611-773A-4F51-9364-B1681ECA25FA}" destId="{684C944B-3E90-4D4E-8425-19E06C996C1F}" srcOrd="0" destOrd="0" presId="urn:microsoft.com/office/officeart/2005/8/layout/process4"/>
    <dgm:cxn modelId="{CF7101FB-6E1F-4ADE-B81E-8E14CFBEF560}" type="presParOf" srcId="{BE226595-BDD5-4A89-9E52-91E0982E75EE}" destId="{A7E43AD8-17D8-4C03-A826-782735C63681}" srcOrd="7" destOrd="0" presId="urn:microsoft.com/office/officeart/2005/8/layout/process4"/>
    <dgm:cxn modelId="{B0E70A82-AA5B-4C64-AF52-798B27B8089D}" type="presParOf" srcId="{BE226595-BDD5-4A89-9E52-91E0982E75EE}" destId="{3F5146D1-6322-414E-8A5B-CD1D8B627F80}" srcOrd="8" destOrd="0" presId="urn:microsoft.com/office/officeart/2005/8/layout/process4"/>
    <dgm:cxn modelId="{DDFADC4A-1ADA-45BA-9439-A962D503C8DE}" type="presParOf" srcId="{3F5146D1-6322-414E-8A5B-CD1D8B627F80}" destId="{C24F73F5-020C-4D9E-A3C5-4C2BA88EFC25}" srcOrd="0" destOrd="0" presId="urn:microsoft.com/office/officeart/2005/8/layout/process4"/>
    <dgm:cxn modelId="{3C5CC26F-1E08-4FB5-8790-BA15AF135F16}" type="presParOf" srcId="{BE226595-BDD5-4A89-9E52-91E0982E75EE}" destId="{A9FAE2C3-0D20-4E3C-AC7D-04F296E91870}" srcOrd="9" destOrd="0" presId="urn:microsoft.com/office/officeart/2005/8/layout/process4"/>
    <dgm:cxn modelId="{6D0102BF-B9F6-40A0-9444-0BFF3C030C62}" type="presParOf" srcId="{BE226595-BDD5-4A89-9E52-91E0982E75EE}" destId="{A8D08FC3-53F6-4B81-B5E6-85162866632A}" srcOrd="10" destOrd="0" presId="urn:microsoft.com/office/officeart/2005/8/layout/process4"/>
    <dgm:cxn modelId="{B8F0E786-5C96-4D31-9A90-BD45EA69D000}" type="presParOf" srcId="{A8D08FC3-53F6-4B81-B5E6-85162866632A}" destId="{CE847B37-6D19-43E3-9659-EF7C62624C23}" srcOrd="0" destOrd="0" presId="urn:microsoft.com/office/officeart/2005/8/layout/process4"/>
    <dgm:cxn modelId="{CA8EE64D-FB9C-4CCB-814B-70C19CD462D9}" type="presParOf" srcId="{BE226595-BDD5-4A89-9E52-91E0982E75EE}" destId="{1C05CC98-07E3-4270-9A50-5ECF1344C4FF}" srcOrd="11" destOrd="0" presId="urn:microsoft.com/office/officeart/2005/8/layout/process4"/>
    <dgm:cxn modelId="{BCAF6C02-4B8D-4691-B75E-FDBA3F574E39}" type="presParOf" srcId="{BE226595-BDD5-4A89-9E52-91E0982E75EE}" destId="{6D22C6EC-C3D1-413B-BDAD-C210E11642B7}" srcOrd="12" destOrd="0" presId="urn:microsoft.com/office/officeart/2005/8/layout/process4"/>
    <dgm:cxn modelId="{CDDAA6A2-CA27-460D-86F7-9BDC6548F3EF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E6A4-CEC1-4D17-B16E-A6AB76F82B57}">
      <dsp:nvSpPr>
        <dsp:cNvPr id="0" name=""/>
        <dsp:cNvSpPr/>
      </dsp:nvSpPr>
      <dsp:spPr>
        <a:xfrm>
          <a:off x="0" y="4528844"/>
          <a:ext cx="8606730" cy="49558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>
        <a:off x="0" y="4528844"/>
        <a:ext cx="8606730" cy="495589"/>
      </dsp:txXfrm>
    </dsp:sp>
    <dsp:sp modelId="{92CCB063-EC91-44E7-A15E-FF8A4C4DDC86}">
      <dsp:nvSpPr>
        <dsp:cNvPr id="0" name=""/>
        <dsp:cNvSpPr/>
      </dsp:nvSpPr>
      <dsp:spPr>
        <a:xfrm rot="10800000">
          <a:off x="0" y="3774062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774062"/>
        <a:ext cx="8606730" cy="495264"/>
      </dsp:txXfrm>
    </dsp:sp>
    <dsp:sp modelId="{8EC21FBD-A0F6-4ED3-A6EE-0A269359EB7D}">
      <dsp:nvSpPr>
        <dsp:cNvPr id="0" name=""/>
        <dsp:cNvSpPr/>
      </dsp:nvSpPr>
      <dsp:spPr>
        <a:xfrm rot="10800000">
          <a:off x="0" y="3019280"/>
          <a:ext cx="8606729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5</a:t>
          </a:r>
          <a:r>
            <a:rPr lang="en-ZA" sz="1800" b="1" kern="1200" smtClean="0">
              <a:latin typeface="Futura Md BT" panose="020B0602020204020303" pitchFamily="34" charset="0"/>
            </a:rPr>
            <a:t>: Draft Management Classes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019280"/>
        <a:ext cx="8606729" cy="495264"/>
      </dsp:txXfrm>
    </dsp:sp>
    <dsp:sp modelId="{684C944B-3E90-4D4E-8425-19E06C996C1F}">
      <dsp:nvSpPr>
        <dsp:cNvPr id="0" name=""/>
        <dsp:cNvSpPr/>
      </dsp:nvSpPr>
      <dsp:spPr>
        <a:xfrm rot="10800000">
          <a:off x="0" y="2264498"/>
          <a:ext cx="8606729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2264498"/>
        <a:ext cx="8606729" cy="495264"/>
      </dsp:txXfrm>
    </dsp:sp>
    <dsp:sp modelId="{C24F73F5-020C-4D9E-A3C5-4C2BA88EFC25}">
      <dsp:nvSpPr>
        <dsp:cNvPr id="0" name=""/>
        <dsp:cNvSpPr/>
      </dsp:nvSpPr>
      <dsp:spPr>
        <a:xfrm rot="10800000">
          <a:off x="0" y="1509716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09716"/>
        <a:ext cx="8606730" cy="495264"/>
      </dsp:txXfrm>
    </dsp:sp>
    <dsp:sp modelId="{CE847B37-6D19-43E3-9659-EF7C62624C23}">
      <dsp:nvSpPr>
        <dsp:cNvPr id="0" name=""/>
        <dsp:cNvSpPr/>
      </dsp:nvSpPr>
      <dsp:spPr>
        <a:xfrm rot="10800000">
          <a:off x="0" y="754934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754934"/>
        <a:ext cx="8606730" cy="495264"/>
      </dsp:txXfrm>
    </dsp:sp>
    <dsp:sp modelId="{A19471C5-63D2-42A3-BF3A-7D30636113F1}">
      <dsp:nvSpPr>
        <dsp:cNvPr id="0" name=""/>
        <dsp:cNvSpPr/>
      </dsp:nvSpPr>
      <dsp:spPr>
        <a:xfrm rot="10800000">
          <a:off x="0" y="152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2"/>
        <a:ext cx="8606730" cy="49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pPr/>
              <a:t>2014/03/05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70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3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3/5/2014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827213" y="2251075"/>
            <a:ext cx="50895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INKOMATI ECOSYSTEM SERVICES</a:t>
            </a:r>
          </a:p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TECHNICAL PROGRESS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Futura Md BT" panose="020B0602020204020303" pitchFamily="34" charset="0"/>
              </a:rPr>
              <a:t>Presented by:</a:t>
            </a: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Greg Huggins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Nomad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17 March 2014</a:t>
            </a:r>
            <a:endParaRPr lang="en-US" altLang="en-US" sz="3200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232077-F3FA-4D9A-B13B-0D03C25F0098}" type="slidenum">
              <a:rPr lang="en-US" altLang="en-US" sz="1800">
                <a:latin typeface="Calibri" pitchFamily="34" charset="0"/>
              </a:rPr>
              <a:pPr/>
              <a:t>2</a:t>
            </a:fld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altLang="en-US" sz="3600" b="1" smtClean="0">
                <a:solidFill>
                  <a:schemeClr val="bg1"/>
                </a:solidFill>
                <a:latin typeface="Futura Md BT" pitchFamily="34" charset="0"/>
              </a:rPr>
              <a:t>NWRCS </a:t>
            </a:r>
            <a:r>
              <a:rPr lang="en-ZA" altLang="en-US" sz="3600" b="1" dirty="0" smtClean="0">
                <a:solidFill>
                  <a:schemeClr val="bg1"/>
                </a:solidFill>
                <a:latin typeface="Futura Md BT" pitchFamily="34" charset="0"/>
              </a:rPr>
              <a:t>integrated steps</a:t>
            </a:r>
            <a:endParaRPr lang="en-ZA" altLang="en-US" sz="36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0645605"/>
              </p:ext>
            </p:extLst>
          </p:nvPr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-Point Star 6"/>
          <p:cNvSpPr/>
          <p:nvPr/>
        </p:nvSpPr>
        <p:spPr>
          <a:xfrm>
            <a:off x="476250" y="2328779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50" y="5875338"/>
            <a:ext cx="8572500" cy="633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  Ecosystem Services : </a:t>
            </a:r>
            <a:r>
              <a:rPr lang="en-Z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Where does it fit in?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432636" y="5965825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0" name="6-Point Star 9"/>
          <p:cNvSpPr/>
          <p:nvPr/>
        </p:nvSpPr>
        <p:spPr>
          <a:xfrm>
            <a:off x="476250" y="820738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1" name="6-Point Star 10"/>
          <p:cNvSpPr/>
          <p:nvPr/>
        </p:nvSpPr>
        <p:spPr>
          <a:xfrm>
            <a:off x="476250" y="3134322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2" name="6-Point Star 11"/>
          <p:cNvSpPr/>
          <p:nvPr/>
        </p:nvSpPr>
        <p:spPr>
          <a:xfrm>
            <a:off x="495187" y="3863664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03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66" y="65314"/>
            <a:ext cx="7471611" cy="608735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Ecosystem Services</a:t>
            </a:r>
            <a:endParaRPr lang="en-ZA" b="1" dirty="0">
              <a:solidFill>
                <a:schemeClr val="bg1"/>
              </a:solidFill>
              <a:latin typeface="Futura Md BT" panose="020B0602020204020303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92763"/>
            <a:ext cx="8136904" cy="4958255"/>
          </a:xfrm>
        </p:spPr>
        <p:txBody>
          <a:bodyPr vert="horz" lIns="91440" tIns="45720" rIns="91440" bIns="45720" rtlCol="0">
            <a:noAutofit/>
          </a:bodyPr>
          <a:lstStyle/>
          <a:p>
            <a:pPr marL="342000">
              <a:spcBef>
                <a:spcPts val="0"/>
              </a:spcBef>
            </a:pPr>
            <a:r>
              <a:rPr lang="en-ZA" sz="2400" dirty="0" smtClean="0">
                <a:latin typeface="Futura Md BT" panose="020B0602020204020303" pitchFamily="34" charset="0"/>
                <a:cs typeface="Arial" panose="020B0604020202020204" pitchFamily="34" charset="0"/>
              </a:rPr>
              <a:t>Ecosystem Services </a:t>
            </a:r>
            <a:r>
              <a:rPr lang="en-ZA" sz="2400" dirty="0">
                <a:latin typeface="Futura Md BT" panose="020B0602020204020303" pitchFamily="34" charset="0"/>
                <a:cs typeface="Arial" panose="020B0604020202020204" pitchFamily="34" charset="0"/>
              </a:rPr>
              <a:t>are the goods and services provided by the river (and associated ecological systems) that result in a value being produced for consumers. </a:t>
            </a:r>
          </a:p>
          <a:p>
            <a:pPr marL="342000"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anose="020B0604020202020204" pitchFamily="34" charset="0"/>
              </a:rPr>
              <a:t>Provisioning services are the most familiar category of benefit, often referred to as ecosystem ‘goods’, such as foods, fuels, fibres, medicine, etc., that are in many cases directly consumed.</a:t>
            </a:r>
          </a:p>
          <a:p>
            <a:pPr marL="342000"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anose="020B0604020202020204" pitchFamily="34" charset="0"/>
              </a:rPr>
              <a:t>Other services include </a:t>
            </a:r>
          </a:p>
          <a:p>
            <a:pPr marL="742050" lvl="1"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anose="020B0604020202020204" pitchFamily="34" charset="0"/>
              </a:rPr>
              <a:t>cultural services (ritual use of rivers, aesthetic or historical importance)</a:t>
            </a:r>
          </a:p>
          <a:p>
            <a:pPr marL="742050" lvl="1"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anose="020B0604020202020204" pitchFamily="34" charset="0"/>
              </a:rPr>
              <a:t>regulating services (e.g. water quality inputs), and </a:t>
            </a:r>
          </a:p>
          <a:p>
            <a:pPr marL="742050" lvl="1">
              <a:spcBef>
                <a:spcPts val="0"/>
              </a:spcBef>
            </a:pPr>
            <a:r>
              <a:rPr lang="en-ZA" sz="2400" dirty="0">
                <a:latin typeface="Futura Md BT" panose="020B0602020204020303" pitchFamily="34" charset="0"/>
                <a:cs typeface="Arial" panose="020B0604020202020204" pitchFamily="34" charset="0"/>
              </a:rPr>
              <a:t>supporting services (e.g. nutrient formation)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11766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772886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485"/>
            <a:ext cx="8229600" cy="4525963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Futura Md BT" panose="020B0602020204020303" pitchFamily="34" charset="0"/>
                <a:cs typeface="Arial" panose="020B0604020202020204" pitchFamily="34" charset="0"/>
              </a:rPr>
              <a:t>Two primary information sources utilised to understand Ecosystem Services</a:t>
            </a:r>
          </a:p>
          <a:p>
            <a:r>
              <a:rPr lang="en-ZA" sz="2400" dirty="0">
                <a:latin typeface="Futura Md BT" panose="020B0602020204020303" pitchFamily="34" charset="0"/>
                <a:cs typeface="Arial" panose="020B0604020202020204" pitchFamily="34" charset="0"/>
              </a:rPr>
              <a:t> Source 1: We  analysed each SQ to generate a picture of the most important Ecosystem Services that are associated with the riverine system and may be subject to change under a potential range of operational scenarios.</a:t>
            </a:r>
          </a:p>
          <a:p>
            <a:pPr lvl="1"/>
            <a:r>
              <a:rPr lang="en-ZA" sz="2400" dirty="0">
                <a:latin typeface="Futura Md BT" panose="020B0602020204020303" pitchFamily="34" charset="0"/>
              </a:rPr>
              <a:t>Literature </a:t>
            </a:r>
            <a:r>
              <a:rPr lang="en-ZA" sz="2400" dirty="0" smtClean="0">
                <a:latin typeface="Futura Md BT" panose="020B0602020204020303" pitchFamily="34" charset="0"/>
              </a:rPr>
              <a:t>survey</a:t>
            </a:r>
          </a:p>
          <a:p>
            <a:pPr lvl="1"/>
            <a:r>
              <a:rPr lang="en-ZA" sz="2400" dirty="0" smtClean="0">
                <a:latin typeface="Futura Md BT" panose="020B0602020204020303" pitchFamily="34" charset="0"/>
              </a:rPr>
              <a:t>Census and other statistical data</a:t>
            </a:r>
            <a:endParaRPr lang="en-ZA" sz="2400" dirty="0">
              <a:latin typeface="Futura Md BT" panose="020B0602020204020303" pitchFamily="34" charset="0"/>
            </a:endParaRPr>
          </a:p>
          <a:p>
            <a:pPr lvl="1"/>
            <a:r>
              <a:rPr lang="en-ZA" sz="2400" dirty="0">
                <a:latin typeface="Futura Md BT" panose="020B0602020204020303" pitchFamily="34" charset="0"/>
              </a:rPr>
              <a:t>Analysis of maps and Google Earth </a:t>
            </a:r>
            <a:r>
              <a:rPr lang="en-ZA" sz="2400" dirty="0" smtClean="0">
                <a:latin typeface="Futura Md BT" panose="020B0602020204020303" pitchFamily="34" charset="0"/>
              </a:rPr>
              <a:t>images</a:t>
            </a:r>
          </a:p>
          <a:p>
            <a:pPr lvl="1"/>
            <a:r>
              <a:rPr lang="en-ZA" sz="2400" dirty="0" smtClean="0">
                <a:latin typeface="Futura Md BT" panose="020B0602020204020303" pitchFamily="34" charset="0"/>
              </a:rPr>
              <a:t>Ground </a:t>
            </a:r>
            <a:r>
              <a:rPr lang="en-ZA" sz="2400" dirty="0" err="1" smtClean="0">
                <a:latin typeface="Futura Md BT" panose="020B0602020204020303" pitchFamily="34" charset="0"/>
              </a:rPr>
              <a:t>truthing</a:t>
            </a:r>
            <a:r>
              <a:rPr lang="en-ZA" sz="2400" dirty="0" smtClean="0">
                <a:latin typeface="Futura Md BT" panose="020B0602020204020303" pitchFamily="34" charset="0"/>
              </a:rPr>
              <a:t> exercises at identified hotspots</a:t>
            </a:r>
            <a:endParaRPr lang="en-ZA" sz="2400" dirty="0">
              <a:latin typeface="Futura Md BT" panose="020B0602020204020303" pitchFamily="34" charset="0"/>
            </a:endParaRP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118581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67"/>
            <a:ext cx="8229600" cy="607104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6486"/>
          </a:xfrm>
        </p:spPr>
        <p:txBody>
          <a:bodyPr/>
          <a:lstStyle/>
          <a:p>
            <a:r>
              <a:rPr lang="en-ZA" sz="2400" dirty="0">
                <a:latin typeface="Futura Md BT" panose="020B0602020204020303" pitchFamily="34" charset="0"/>
              </a:rPr>
              <a:t>Also important and linked to an analysis of the </a:t>
            </a:r>
            <a:r>
              <a:rPr lang="en-ZA" sz="2400" dirty="0" smtClean="0">
                <a:latin typeface="Futura Md BT" panose="020B0602020204020303" pitchFamily="34" charset="0"/>
              </a:rPr>
              <a:t>Ecosystem Services </a:t>
            </a:r>
            <a:r>
              <a:rPr lang="en-ZA" sz="2400" dirty="0">
                <a:latin typeface="Futura Md BT" panose="020B0602020204020303" pitchFamily="34" charset="0"/>
              </a:rPr>
              <a:t>is an understanding of the Socio-Cultural importance of the system.</a:t>
            </a:r>
          </a:p>
          <a:p>
            <a:r>
              <a:rPr lang="en-ZA" sz="2400" dirty="0">
                <a:latin typeface="Futura Md BT" panose="020B0602020204020303" pitchFamily="34" charset="0"/>
              </a:rPr>
              <a:t>A system based on an analysis of a set of identified characteristics (ritual use, aesthetic qualities, resource dependence, recreational use, historical importance) is used to generate an overall  score for each </a:t>
            </a:r>
            <a:r>
              <a:rPr lang="en-ZA" sz="2400" dirty="0" smtClean="0">
                <a:latin typeface="Futura Md BT" panose="020B0602020204020303" pitchFamily="34" charset="0"/>
              </a:rPr>
              <a:t>SQ.</a:t>
            </a:r>
            <a:endParaRPr lang="en-ZA" sz="2400" dirty="0">
              <a:latin typeface="Futura Md BT" panose="020B0602020204020303" pitchFamily="34" charset="0"/>
            </a:endParaRPr>
          </a:p>
          <a:p>
            <a:endParaRPr lang="en-ZA" sz="24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33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47" y="0"/>
            <a:ext cx="7291137" cy="696686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bg1"/>
                </a:solidFill>
                <a:latin typeface="Futura Md BT" panose="020B0602020204020303" pitchFamily="34" charset="0"/>
                <a:cs typeface="Arial" pitchFamily="34" charset="0"/>
              </a:rPr>
              <a:t>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62608"/>
            <a:ext cx="8303295" cy="486553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ZA" sz="2400" dirty="0">
                <a:latin typeface="Futura Md BT" panose="020B0602020204020303" pitchFamily="34" charset="0"/>
              </a:rPr>
              <a:t>Results identify priority </a:t>
            </a:r>
            <a:r>
              <a:rPr lang="en-ZA" sz="2400" dirty="0" smtClean="0">
                <a:latin typeface="Futura Md BT" panose="020B0602020204020303" pitchFamily="34" charset="0"/>
              </a:rPr>
              <a:t>areas/hotspots and link to specific river sites .</a:t>
            </a:r>
          </a:p>
          <a:p>
            <a:r>
              <a:rPr lang="en-ZA" sz="2400" dirty="0">
                <a:latin typeface="Futura Md BT" panose="020B0602020204020303" pitchFamily="34" charset="0"/>
              </a:rPr>
              <a:t>Evaluate changes to </a:t>
            </a:r>
            <a:r>
              <a:rPr lang="en-ZA" sz="2400" dirty="0" smtClean="0">
                <a:latin typeface="Futura Md BT" panose="020B0602020204020303" pitchFamily="34" charset="0"/>
              </a:rPr>
              <a:t>Ecosystem Services </a:t>
            </a:r>
            <a:r>
              <a:rPr lang="en-ZA" sz="2400" dirty="0">
                <a:latin typeface="Futura Md BT" panose="020B0602020204020303" pitchFamily="34" charset="0"/>
              </a:rPr>
              <a:t>against scenarios in expert workshop format.</a:t>
            </a:r>
          </a:p>
          <a:p>
            <a:r>
              <a:rPr lang="en-ZA" sz="2400" dirty="0">
                <a:latin typeface="Futura Md BT" panose="020B0602020204020303" pitchFamily="34" charset="0"/>
              </a:rPr>
              <a:t>The experts (biophysical specialists) identify the potential change that each of the key Goods and Services may undergo in the each of the scenarios.  </a:t>
            </a:r>
          </a:p>
          <a:p>
            <a:r>
              <a:rPr lang="en-ZA" sz="2400" dirty="0">
                <a:latin typeface="Futura Md BT" panose="020B0602020204020303" pitchFamily="34" charset="0"/>
              </a:rPr>
              <a:t>The potential change will be noted as a factor and used in later calculations.  For example, no change = 1, a 50% increase = 1.5, and a 20% decrease = 0.8. </a:t>
            </a:r>
          </a:p>
          <a:p>
            <a:pPr>
              <a:lnSpc>
                <a:spcPct val="140000"/>
              </a:lnSpc>
            </a:pPr>
            <a:r>
              <a:rPr lang="en-ZA" sz="2400" dirty="0" smtClean="0">
                <a:latin typeface="Futura Md BT" panose="020B0602020204020303" pitchFamily="34" charset="0"/>
              </a:rPr>
              <a:t>These are linked to river reaches.  </a:t>
            </a:r>
            <a:endParaRPr lang="en-ZA" sz="24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2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420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Ecosystem Services</vt:lpstr>
      <vt:lpstr>Ecosystem Services</vt:lpstr>
      <vt:lpstr>Ecosystem Services</vt:lpstr>
      <vt:lpstr>Ecosystem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sekoelem</cp:lastModifiedBy>
  <cp:revision>123</cp:revision>
  <cp:lastPrinted>2013-10-30T08:24:30Z</cp:lastPrinted>
  <dcterms:created xsi:type="dcterms:W3CDTF">2012-08-01T10:33:21Z</dcterms:created>
  <dcterms:modified xsi:type="dcterms:W3CDTF">2014-03-05T13:15:14Z</dcterms:modified>
</cp:coreProperties>
</file>